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1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7" r:id="rId10"/>
    <p:sldId id="333" r:id="rId11"/>
    <p:sldId id="312" r:id="rId12"/>
    <p:sldId id="339" r:id="rId13"/>
    <p:sldId id="313" r:id="rId14"/>
    <p:sldId id="316" r:id="rId15"/>
    <p:sldId id="334" r:id="rId16"/>
    <p:sldId id="336" r:id="rId17"/>
    <p:sldId id="335" r:id="rId18"/>
    <p:sldId id="338" r:id="rId19"/>
    <p:sldId id="323" r:id="rId20"/>
    <p:sldId id="320" r:id="rId21"/>
    <p:sldId id="321" r:id="rId22"/>
    <p:sldId id="322" r:id="rId23"/>
    <p:sldId id="305" r:id="rId24"/>
    <p:sldId id="318" r:id="rId25"/>
    <p:sldId id="319" r:id="rId26"/>
    <p:sldId id="306" r:id="rId27"/>
    <p:sldId id="324" r:id="rId28"/>
    <p:sldId id="314" r:id="rId29"/>
    <p:sldId id="30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EB"/>
    <a:srgbClr val="E8E6E6"/>
    <a:srgbClr val="BF7DCB"/>
    <a:srgbClr val="FF8000"/>
    <a:srgbClr val="1C00CF"/>
    <a:srgbClr val="C41A16"/>
    <a:srgbClr val="FBE5D6"/>
    <a:srgbClr val="50E6AD"/>
    <a:srgbClr val="73E6BA"/>
    <a:srgbClr val="D1E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69"/>
  </p:normalViewPr>
  <p:slideViewPr>
    <p:cSldViewPr snapToGrid="0" snapToObjects="1">
      <p:cViewPr varScale="1">
        <p:scale>
          <a:sx n="297" d="100"/>
          <a:sy n="297" d="100"/>
        </p:scale>
        <p:origin x="126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2/19/26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C9D8-FCA9-A38E-F14B-D713CC60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5FAA6-6B2C-F2C7-E17F-6EBC74120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B7546-0843-3FAA-F1A7-BE75159E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C7B8-AD7B-6DF4-542F-202B784A9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816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C296-D149-ABD6-3C25-1845680F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476-BC63-D995-DAE7-8621983AE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3BD65-049E-7057-C70D-CC1C172D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4716-6449-1371-A20A-63464164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87739-52F2-88A2-1DD4-F43CF1EFE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C264FB-4B7C-85F8-96C1-F3FF220B9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7CAD6-42C7-2AC5-E6CA-1B270F745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0E63-5A49-0796-1B0A-1FBFD47D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887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2/19/26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2/19/26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2/19/26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inyurl.com/fchFAQn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cdegender.nl/clubs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195388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087" y="1379496"/>
            <a:ext cx="4015141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243224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  <a:tabLst>
                <a:tab pos="4054475" algn="r"/>
              </a:tabLst>
            </a:pPr>
            <a:r>
              <a:rPr lang="nl-NL" sz="1200" dirty="0"/>
              <a:t>Eigenlijk zijn er </a:t>
            </a:r>
            <a:r>
              <a:rPr lang="nl-NL" sz="1200" dirty="0">
                <a:solidFill>
                  <a:srgbClr val="D16349"/>
                </a:solidFill>
              </a:rPr>
              <a:t>twee apps:</a:t>
            </a:r>
            <a:endParaRPr lang="nl-NL" sz="10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Web:</a:t>
            </a:r>
            <a:r>
              <a:rPr lang="nl-NL" sz="1000" dirty="0">
                <a:solidFill>
                  <a:schemeClr val="tx1"/>
                </a:solidFill>
              </a:rPr>
              <a:t> Android, Windows, Mac, laptops, mobile…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Apple</a:t>
            </a:r>
            <a:r>
              <a:rPr lang="nl-NL" sz="1000" dirty="0">
                <a:solidFill>
                  <a:schemeClr val="tx1"/>
                </a:solidFill>
              </a:rPr>
              <a:t>: iPhone &amp; iPad (via App Store; gratis)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Ontworpen rondom</a:t>
            </a:r>
            <a:r>
              <a:rPr lang="nl-NL" sz="1200" dirty="0">
                <a:solidFill>
                  <a:srgbClr val="D16349"/>
                </a:solidFill>
              </a:rPr>
              <a:t> Fotoclub </a:t>
            </a:r>
            <a:r>
              <a:rPr lang="nl-NL" sz="1200" dirty="0"/>
              <a:t>concept </a:t>
            </a:r>
            <a:r>
              <a:rPr lang="nl-NL" sz="800" dirty="0"/>
              <a:t>(i.t.t. Instagram, </a:t>
            </a:r>
            <a:r>
              <a:rPr lang="nl-NL" sz="800" dirty="0" err="1"/>
              <a:t>Glass</a:t>
            </a:r>
            <a:r>
              <a:rPr lang="nl-NL" sz="800" dirty="0"/>
              <a:t>, 500px,…)</a:t>
            </a:r>
            <a:endParaRPr lang="nl-NL" sz="9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  <a:r>
              <a:rPr lang="nl-NL" sz="1000" dirty="0"/>
              <a:t> 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 Brabant-Oost </a:t>
            </a:r>
            <a:r>
              <a:rPr lang="nl-NL" sz="900" dirty="0">
                <a:solidFill>
                  <a:schemeClr val="tx1"/>
                </a:solidFill>
              </a:rPr>
              <a:t>(“</a:t>
            </a:r>
            <a:r>
              <a:rPr lang="nl-NL" sz="900" i="1" dirty="0">
                <a:solidFill>
                  <a:schemeClr val="tx1"/>
                </a:solidFill>
              </a:rPr>
              <a:t>Klik en Connect”</a:t>
            </a:r>
            <a:r>
              <a:rPr lang="nl-NL" sz="900" dirty="0">
                <a:solidFill>
                  <a:schemeClr val="tx1"/>
                </a:solidFill>
              </a:rPr>
              <a:t>)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40"/>
              </a:spcBef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</a:t>
            </a:r>
            <a:r>
              <a:rPr lang="nl-NL" sz="1000" dirty="0" err="1">
                <a:solidFill>
                  <a:schemeClr val="tx1"/>
                </a:solidFill>
              </a:rPr>
              <a:t>tzt</a:t>
            </a:r>
            <a:r>
              <a:rPr lang="nl-NL" sz="1000" dirty="0">
                <a:solidFill>
                  <a:schemeClr val="tx1"/>
                </a:solidFill>
              </a:rPr>
              <a:t>) 100+ clubs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00"/>
              </a:spcBef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	</a:t>
            </a:r>
            <a:r>
              <a:rPr lang="nl-NL" sz="1000" dirty="0"/>
              <a:t> 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Functionaliteit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>
              <a:tabLst>
                <a:tab pos="4052888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Soort permanente expositie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portfolio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foto’s	</a:t>
            </a:r>
            <a:r>
              <a:rPr lang="nl-NL" sz="1000" dirty="0"/>
              <a:t>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web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</a:t>
            </a:r>
            <a:r>
              <a:rPr lang="nl-NL" sz="8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vinden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eenzelfde expertise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“panorama”, “straat”)	</a:t>
            </a:r>
            <a:r>
              <a:rPr lang="nl-NL" sz="1000" dirty="0"/>
              <a:t>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Persoonlijke leden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(via groepje per afdeling)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Er verschijnen maandelijks software updates </a:t>
            </a:r>
            <a:r>
              <a:rPr lang="nl-NL" sz="800" dirty="0">
                <a:solidFill>
                  <a:prstClr val="black"/>
                </a:solidFill>
                <a:cs typeface="+mn-cs"/>
                <a:sym typeface="Wingdings" pitchFamily="2" charset="2"/>
              </a:rPr>
              <a:t>(bug </a:t>
            </a:r>
            <a:r>
              <a:rPr lang="nl-NL" sz="800" dirty="0" err="1">
                <a:solidFill>
                  <a:prstClr val="black"/>
                </a:solidFill>
                <a:cs typeface="+mn-cs"/>
                <a:sym typeface="Wingdings" pitchFamily="2" charset="2"/>
              </a:rPr>
              <a:t>fixes</a:t>
            </a:r>
            <a:r>
              <a:rPr lang="nl-NL" sz="800" dirty="0">
                <a:solidFill>
                  <a:prstClr val="black"/>
                </a:solidFill>
                <a:cs typeface="+mn-cs"/>
                <a:sym typeface="Wingdings" pitchFamily="2" charset="2"/>
              </a:rPr>
              <a:t> &amp; uitbreidingen)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Tweetalig: Nederlands en Engels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(vooral voor de toekomst)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19 Feb 2026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360582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360582"/>
            <a:ext cx="1821255" cy="363452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B62109-568B-1F83-7482-7ED3281D034E}"/>
              </a:ext>
            </a:extLst>
          </p:cNvPr>
          <p:cNvSpPr/>
          <p:nvPr/>
        </p:nvSpPr>
        <p:spPr>
          <a:xfrm>
            <a:off x="2833670" y="1257309"/>
            <a:ext cx="1867622" cy="283464"/>
          </a:xfrm>
          <a:prstGeom prst="wedgeRoundRectCallout">
            <a:avLst>
              <a:gd name="adj1" fmla="val 47854"/>
              <a:gd name="adj2" fmla="val 19135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⏳</a:t>
            </a:r>
            <a:r>
              <a:rPr lang="nl-NL" sz="1200" dirty="0">
                <a:solidFill>
                  <a:schemeClr val="tx1"/>
                </a:solidFill>
              </a:rPr>
              <a:t> = komen later op terug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F0F779-F592-6D21-3C6E-655A87E3F2E1}"/>
              </a:ext>
            </a:extLst>
          </p:cNvPr>
          <p:cNvSpPr/>
          <p:nvPr/>
        </p:nvSpPr>
        <p:spPr>
          <a:xfrm>
            <a:off x="6631545" y="2258095"/>
            <a:ext cx="2247181" cy="1232451"/>
          </a:xfrm>
          <a:prstGeom prst="wedgeRoundRectCallout">
            <a:avLst>
              <a:gd name="adj1" fmla="val -98075"/>
              <a:gd name="adj2" fmla="val -2210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🤷 </a:t>
            </a:r>
            <a:r>
              <a:rPr lang="nl-NL" sz="1100" u="sng" dirty="0">
                <a:solidFill>
                  <a:schemeClr val="tx1"/>
                </a:solidFill>
              </a:rPr>
              <a:t>Relevantie?</a:t>
            </a:r>
            <a:endParaRPr lang="nl-NL" sz="1100" dirty="0">
              <a:solidFill>
                <a:schemeClr val="tx1"/>
              </a:solidFill>
            </a:endParaRP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Processen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Organisatie &amp; rollen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Privacy en controle over data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Data onderhoud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Robuustheid</a:t>
            </a:r>
          </a:p>
        </p:txBody>
      </p:sp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267C19E-7768-88FB-F6F6-3907A500B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6" y="504321"/>
            <a:ext cx="5798096" cy="30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343780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</a:t>
            </a:r>
            <a:r>
              <a:rPr lang="en-US" dirty="0" err="1"/>
              <a:t>beheerder</a:t>
            </a:r>
            <a:r>
              <a:rPr lang="en-US" dirty="0"/>
              <a:t> per </a:t>
            </a:r>
            <a:r>
              <a:rPr lang="en-US" dirty="0" err="1"/>
              <a:t>afdeling</a:t>
            </a:r>
            <a:r>
              <a:rPr lang="en-US" dirty="0"/>
              <a:t> </a:t>
            </a:r>
            <a:r>
              <a:rPr lang="en-NL"/>
              <a:t>voeg</a:t>
            </a:r>
            <a:r>
              <a:rPr lang="en-US" dirty="0"/>
              <a:t>t “eigen” </a:t>
            </a:r>
            <a:r>
              <a:rPr lang="en-NL"/>
              <a:t>club</a:t>
            </a:r>
            <a:r>
              <a:rPr lang="en-US" dirty="0"/>
              <a:t>s</a:t>
            </a:r>
            <a:r>
              <a:rPr lang="en-NL"/>
              <a:t> toe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66458" y="3582879"/>
            <a:ext cx="6148203" cy="156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Beheerder</a:t>
            </a:r>
            <a:r>
              <a:rPr lang="en-US" sz="1400" dirty="0"/>
              <a:t> per </a:t>
            </a:r>
            <a:r>
              <a:rPr lang="en-US" sz="1400" dirty="0" err="1"/>
              <a:t>afdeling</a:t>
            </a:r>
            <a:r>
              <a:rPr lang="en-US" sz="1400" dirty="0"/>
              <a:t> </a:t>
            </a:r>
            <a:r>
              <a:rPr lang="en-US" sz="1400" dirty="0" err="1"/>
              <a:t>vult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41A16"/>
                </a:solidFill>
              </a:rPr>
              <a:t>rood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41A16"/>
                </a:solidFill>
              </a:rPr>
              <a:t>gemarkeerde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 in </a:t>
            </a:r>
            <a:r>
              <a:rPr lang="en-US" sz="1400" dirty="0" err="1"/>
              <a:t>een</a:t>
            </a:r>
            <a:r>
              <a:rPr lang="en-US" sz="1400" dirty="0"/>
              <a:t> “eigen” </a:t>
            </a:r>
            <a:r>
              <a:rPr lang="en-US" sz="1400" dirty="0" err="1"/>
              <a:t>bestand</a:t>
            </a:r>
            <a:endParaRPr lang="en-US" sz="14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Alleen </a:t>
            </a:r>
            <a:r>
              <a:rPr lang="en-US" sz="1200" dirty="0" err="1"/>
              <a:t>clubnaam</a:t>
            </a:r>
            <a:r>
              <a:rPr lang="en-US" sz="1200" dirty="0"/>
              <a:t>, </a:t>
            </a:r>
            <a:r>
              <a:rPr lang="en-US" sz="1200" dirty="0" err="1"/>
              <a:t>gemeente</a:t>
            </a:r>
            <a:r>
              <a:rPr lang="en-US" sz="1200" dirty="0"/>
              <a:t> </a:t>
            </a:r>
            <a:r>
              <a:rPr lang="en-NL" sz="1200"/>
              <a:t>en </a:t>
            </a:r>
            <a:r>
              <a:rPr lang="en-US" sz="1200" dirty="0" err="1"/>
              <a:t>coördinaten</a:t>
            </a:r>
            <a:r>
              <a:rPr lang="en-US" sz="1200" dirty="0"/>
              <a:t> </a:t>
            </a:r>
            <a:r>
              <a:rPr lang="en-US" sz="1200" dirty="0" err="1"/>
              <a:t>vereist</a:t>
            </a:r>
            <a:r>
              <a:rPr lang="en-NL" sz="1200"/>
              <a:t>.</a:t>
            </a:r>
            <a:endParaRPr lang="en-US" sz="12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050" dirty="0">
                <a:solidFill>
                  <a:srgbClr val="1C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200" dirty="0" err="1"/>
              <a:t>blok</a:t>
            </a:r>
            <a:r>
              <a:rPr lang="en-US" sz="1050" dirty="0"/>
              <a:t> </a:t>
            </a:r>
            <a:r>
              <a:rPr lang="en-US" sz="1200" dirty="0" err="1"/>
              <a:t>bevat</a:t>
            </a:r>
            <a:r>
              <a:rPr lang="en-US" sz="1200" dirty="0"/>
              <a:t> </a:t>
            </a:r>
            <a:r>
              <a:rPr lang="en-US" sz="1200" dirty="0" err="1"/>
              <a:t>niet-absoluut-vereiste</a:t>
            </a:r>
            <a:r>
              <a:rPr lang="en-US" sz="1200" dirty="0"/>
              <a:t> info.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8975" lvl="1" indent="-141288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Centrale </a:t>
            </a:r>
            <a:r>
              <a:rPr lang="en-US" sz="1200" dirty="0" err="1"/>
              <a:t>beheerder</a:t>
            </a:r>
            <a:r>
              <a:rPr lang="en-US" sz="1200" dirty="0"/>
              <a:t> </a:t>
            </a:r>
            <a:r>
              <a:rPr lang="en-US" sz="1200" dirty="0" err="1"/>
              <a:t>doet</a:t>
            </a:r>
            <a:r>
              <a:rPr lang="en-US" sz="1200" dirty="0"/>
              <a:t> </a:t>
            </a:r>
            <a:r>
              <a:rPr lang="en-US" sz="1200" dirty="0" err="1"/>
              <a:t>hooguit</a:t>
            </a:r>
            <a:r>
              <a:rPr lang="en-NL" sz="1200"/>
              <a:t> </a:t>
            </a:r>
            <a:r>
              <a:rPr lang="en-NL" sz="1200" i="1"/>
              <a:t>technische</a:t>
            </a:r>
            <a:r>
              <a:rPr lang="en-NL" sz="1200"/>
              <a:t> controle </a:t>
            </a:r>
            <a:r>
              <a:rPr lang="en-US" sz="1200" dirty="0"/>
              <a:t>(</a:t>
            </a:r>
            <a:r>
              <a:rPr lang="en-US" sz="1200" dirty="0" err="1"/>
              <a:t>niet</a:t>
            </a:r>
            <a:r>
              <a:rPr lang="en-US" sz="1200" dirty="0"/>
              <a:t> </a:t>
            </a:r>
            <a:r>
              <a:rPr lang="en-US" sz="1200" dirty="0" err="1"/>
              <a:t>inhoud</a:t>
            </a:r>
            <a:r>
              <a:rPr lang="en-US" sz="1200" dirty="0"/>
              <a:t>)</a:t>
            </a:r>
            <a:r>
              <a:rPr lang="en-NL" sz="1600"/>
              <a:t>.</a:t>
            </a:r>
            <a:endParaRPr lang="en-US" sz="16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</a:t>
            </a:r>
            <a:r>
              <a:rPr lang="en-US" sz="1400" dirty="0" err="1"/>
              <a:t>en</a:t>
            </a:r>
            <a:r>
              <a:rPr lang="en-US" sz="1400" dirty="0"/>
              <a:t> (</a:t>
            </a:r>
            <a:r>
              <a:rPr lang="en-US" sz="1200" dirty="0" err="1">
                <a:solidFill>
                  <a:schemeClr val="tx2"/>
                </a:solidFill>
              </a:rPr>
              <a:t>b.v.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050" dirty="0">
                <a:solidFill>
                  <a:srgbClr val="1C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clubsNL16.level2.json</a:t>
            </a:r>
            <a:r>
              <a:rPr lang="en-US" sz="1400" dirty="0"/>
              <a:t>)</a:t>
            </a:r>
            <a:r>
              <a:rPr lang="en-NL" sz="1400"/>
              <a:t> </a:t>
            </a:r>
            <a:r>
              <a:rPr lang="en-US" sz="1400" dirty="0" err="1"/>
              <a:t>opgeslagen</a:t>
            </a:r>
            <a:r>
              <a:rPr lang="en-US" sz="1400" dirty="0"/>
              <a:t> </a:t>
            </a:r>
            <a:r>
              <a:rPr lang="en-NL" sz="1400"/>
              <a:t>op een vaste </a:t>
            </a:r>
            <a:r>
              <a:rPr lang="en-NL" sz="1400" u="sng"/>
              <a:t>centrale </a:t>
            </a:r>
            <a:r>
              <a:rPr lang="en-US" sz="1400" u="sng" dirty="0" err="1"/>
              <a:t>locatie</a:t>
            </a:r>
            <a:endParaRPr lang="en-NL" sz="110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Er </a:t>
            </a:r>
            <a:r>
              <a:rPr lang="en-US" sz="1400" dirty="0" err="1"/>
              <a:t>zijn</a:t>
            </a:r>
            <a:r>
              <a:rPr lang="en-US" sz="1400" dirty="0"/>
              <a:t> nu 88 clubs in </a:t>
            </a:r>
            <a:r>
              <a:rPr lang="en-US" sz="1400" dirty="0" err="1"/>
              <a:t>afdeling</a:t>
            </a:r>
            <a:r>
              <a:rPr lang="en-US" sz="1400" dirty="0"/>
              <a:t> Brabant-Oost </a:t>
            </a:r>
            <a:r>
              <a:rPr lang="en-US" sz="1400" dirty="0" err="1"/>
              <a:t>en</a:t>
            </a:r>
            <a:r>
              <a:rPr lang="en-US" sz="1400" dirty="0"/>
              <a:t> Drenthe </a:t>
            </a:r>
            <a:r>
              <a:rPr lang="en-US" sz="1050" dirty="0"/>
              <a:t>(</a:t>
            </a:r>
            <a:r>
              <a:rPr lang="en-US" sz="1050" i="1" dirty="0" err="1">
                <a:highlight>
                  <a:srgbClr val="FFFF00"/>
                </a:highlight>
              </a:rPr>
              <a:t>vrijwilligers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voor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andere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afdelingen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nodig</a:t>
            </a:r>
            <a:r>
              <a:rPr lang="en-US" sz="1050" dirty="0"/>
              <a:t>)</a:t>
            </a:r>
            <a:endParaRPr lang="en-NL" sz="14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843924" y="1781372"/>
            <a:ext cx="1009876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4133462" y="607464"/>
            <a:ext cx="178376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01196" y="4886327"/>
            <a:ext cx="2276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Niveau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1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8B131-9416-DA54-B3BC-BEA8A56F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8EAD70-8915-877A-C031-206972A62E63}"/>
              </a:ext>
            </a:extLst>
          </p:cNvPr>
          <p:cNvSpPr txBox="1"/>
          <p:nvPr/>
        </p:nvSpPr>
        <p:spPr>
          <a:xfrm>
            <a:off x="166458" y="613893"/>
            <a:ext cx="8977542" cy="4264393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Beheersprobleem</a:t>
            </a:r>
            <a:r>
              <a:rPr lang="en-US" sz="1400" dirty="0"/>
              <a:t>: </a:t>
            </a:r>
            <a:r>
              <a:rPr lang="en-US" sz="1400" dirty="0" err="1"/>
              <a:t>liefst</a:t>
            </a:r>
            <a:r>
              <a:rPr lang="en-US" sz="1400" dirty="0"/>
              <a:t> </a:t>
            </a:r>
            <a:r>
              <a:rPr lang="en-US" sz="1400" dirty="0" err="1"/>
              <a:t>voorkomen</a:t>
            </a:r>
            <a:r>
              <a:rPr lang="en-US" sz="1400" dirty="0"/>
              <a:t> </a:t>
            </a:r>
            <a:r>
              <a:rPr lang="en-US" sz="1400" dirty="0" err="1"/>
              <a:t>dat</a:t>
            </a:r>
            <a:r>
              <a:rPr lang="en-US" sz="1400" dirty="0"/>
              <a:t> alle clubs in Nederland (250? of </a:t>
            </a:r>
            <a:r>
              <a:rPr lang="en-US" sz="1400" dirty="0" err="1"/>
              <a:t>zelfs</a:t>
            </a:r>
            <a:r>
              <a:rPr lang="en-US" sz="1400" dirty="0"/>
              <a:t> </a:t>
            </a:r>
            <a:r>
              <a:rPr lang="en-US" sz="1400" dirty="0" err="1"/>
              <a:t>wereld</a:t>
            </a:r>
            <a:r>
              <a:rPr lang="en-US" sz="1400" dirty="0"/>
              <a:t>) in 1 lang </a:t>
            </a:r>
            <a:r>
              <a:rPr lang="en-US" sz="1400" dirty="0" err="1"/>
              <a:t>bestand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Oplossing</a:t>
            </a:r>
            <a:r>
              <a:rPr lang="en-US" sz="1400" dirty="0"/>
              <a:t> (</a:t>
            </a:r>
            <a:r>
              <a:rPr lang="en-US" sz="1050" dirty="0"/>
              <a:t>in app v2.8.0</a:t>
            </a:r>
            <a:r>
              <a:rPr lang="en-US" sz="1400" dirty="0"/>
              <a:t>): </a:t>
            </a:r>
            <a:r>
              <a:rPr lang="en-US" sz="1400" dirty="0" err="1"/>
              <a:t>bestand</a:t>
            </a:r>
            <a:r>
              <a:rPr lang="en-US" sz="1400" dirty="0"/>
              <a:t> </a:t>
            </a:r>
            <a:r>
              <a:rPr lang="en-US" sz="1400" dirty="0" err="1"/>
              <a:t>opsplitsen</a:t>
            </a:r>
            <a:r>
              <a:rPr lang="en-US" sz="1400" dirty="0"/>
              <a:t> in </a:t>
            </a:r>
            <a:r>
              <a:rPr lang="en-US" sz="1400" dirty="0" err="1"/>
              <a:t>deelbestanden</a:t>
            </a:r>
            <a:endParaRPr lang="en-US" sz="1400" dirty="0"/>
          </a:p>
          <a:p>
            <a:pPr marL="661988" lvl="1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 err="1"/>
              <a:t>Technisch</a:t>
            </a:r>
            <a:r>
              <a:rPr lang="en-US" sz="1200" dirty="0"/>
              <a:t> </a:t>
            </a:r>
            <a:r>
              <a:rPr lang="en-US" sz="1200" dirty="0" err="1"/>
              <a:t>gebruikt</a:t>
            </a:r>
            <a:r>
              <a:rPr lang="en-US" sz="1200" dirty="0"/>
              <a:t> </a:t>
            </a:r>
            <a:r>
              <a:rPr lang="en-US" sz="1200" dirty="0" err="1"/>
              <a:t>dit</a:t>
            </a:r>
            <a:r>
              <a:rPr lang="en-US" sz="1200" dirty="0"/>
              <a:t> links (“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level1URLIncludes</a:t>
            </a:r>
            <a:r>
              <a:rPr lang="en-US" sz="1200" dirty="0"/>
              <a:t>”) die </a:t>
            </a:r>
            <a:r>
              <a:rPr lang="en-US" sz="1200" dirty="0" err="1"/>
              <a:t>verwijzen</a:t>
            </a:r>
            <a:r>
              <a:rPr lang="en-US" sz="1200" dirty="0"/>
              <a:t> </a:t>
            </a:r>
            <a:r>
              <a:rPr lang="en-US" sz="1200" dirty="0" err="1"/>
              <a:t>naar</a:t>
            </a:r>
            <a:r>
              <a:rPr lang="en-US" sz="1200" dirty="0"/>
              <a:t> online </a:t>
            </a:r>
            <a:r>
              <a:rPr lang="en-US" sz="1200" dirty="0" err="1"/>
              <a:t>deelbestanden</a:t>
            </a:r>
            <a:r>
              <a:rPr lang="en-US" sz="1200" dirty="0"/>
              <a:t>.</a:t>
            </a:r>
            <a:endParaRPr lang="en-NL" sz="1200"/>
          </a:p>
          <a:p>
            <a:pPr marL="661988" lvl="1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Voor de clubs in Nederland </a:t>
            </a:r>
            <a:r>
              <a:rPr lang="en-US" sz="1200" dirty="0" err="1"/>
              <a:t>volgen</a:t>
            </a:r>
            <a:r>
              <a:rPr lang="en-US" sz="1200" dirty="0"/>
              <a:t> we de </a:t>
            </a:r>
            <a:r>
              <a:rPr lang="en-US" sz="1200" dirty="0" err="1"/>
              <a:t>Fotobond</a:t>
            </a:r>
            <a:r>
              <a:rPr lang="en-US" sz="1200" dirty="0"/>
              <a:t> </a:t>
            </a:r>
            <a:r>
              <a:rPr lang="en-US" sz="1200" dirty="0" err="1"/>
              <a:t>afdelingstructuur</a:t>
            </a:r>
            <a:r>
              <a:rPr lang="en-US" sz="1200" dirty="0"/>
              <a:t> </a:t>
            </a:r>
            <a:r>
              <a:rPr lang="en-US" sz="1050" dirty="0"/>
              <a:t>(</a:t>
            </a:r>
            <a:r>
              <a:rPr lang="en-US" sz="1050" dirty="0" err="1">
                <a:solidFill>
                  <a:schemeClr val="accent1"/>
                </a:solidFill>
              </a:rPr>
              <a:t>blauwe</a:t>
            </a:r>
            <a:r>
              <a:rPr lang="en-US" sz="1050" dirty="0"/>
              <a:t> </a:t>
            </a:r>
            <a:r>
              <a:rPr lang="en-US" sz="1050" dirty="0" err="1"/>
              <a:t>doosjes</a:t>
            </a:r>
            <a:r>
              <a:rPr lang="en-US" sz="1050" dirty="0"/>
              <a:t>).</a:t>
            </a:r>
            <a:endParaRPr lang="en-US" sz="12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2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7475" indent="-1174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Hierdoor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ieder</a:t>
            </a:r>
            <a:r>
              <a:rPr lang="en-US" sz="1400" dirty="0"/>
              <a:t> </a:t>
            </a:r>
            <a:r>
              <a:rPr lang="en-US" sz="1400" dirty="0" err="1"/>
              <a:t>bestand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</a:t>
            </a:r>
            <a:r>
              <a:rPr lang="en-US" sz="1400" i="1" dirty="0"/>
              <a:t>eigen </a:t>
            </a:r>
            <a:r>
              <a:rPr lang="en-US" sz="1400" i="1" dirty="0" err="1"/>
              <a:t>beheerder</a:t>
            </a:r>
            <a:r>
              <a:rPr lang="en-US" sz="1400" i="1" dirty="0"/>
              <a:t> </a:t>
            </a:r>
            <a:r>
              <a:rPr lang="en-US" sz="1400" dirty="0" err="1"/>
              <a:t>hebben</a:t>
            </a:r>
            <a:r>
              <a:rPr lang="en-US" sz="1400" dirty="0"/>
              <a:t>.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72929710-E003-8880-E357-D381DE5DA300}"/>
              </a:ext>
            </a:extLst>
          </p:cNvPr>
          <p:cNvCxnSpPr>
            <a:cxnSpLocks/>
            <a:stCxn id="3" idx="2"/>
            <a:endCxn id="76" idx="0"/>
          </p:cNvCxnSpPr>
          <p:nvPr/>
        </p:nvCxnSpPr>
        <p:spPr>
          <a:xfrm rot="5400000">
            <a:off x="3426550" y="1351172"/>
            <a:ext cx="283335" cy="16169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A219FD-BE42-1F20-BFF4-2600E19F3F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verdeeld</a:t>
            </a:r>
            <a:r>
              <a:rPr lang="en-US" dirty="0"/>
              <a:t> over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bestanden</a:t>
            </a:r>
            <a:endParaRPr lang="en-NL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AE7777-3CEE-C79E-872E-647FF51A398C}"/>
              </a:ext>
            </a:extLst>
          </p:cNvPr>
          <p:cNvSpPr/>
          <p:nvPr/>
        </p:nvSpPr>
        <p:spPr>
          <a:xfrm>
            <a:off x="5570722" y="2893085"/>
            <a:ext cx="828540" cy="313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museumsGB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DCF9419-D5E9-B6C7-0C3A-AEAD15A5FC84}"/>
              </a:ext>
            </a:extLst>
          </p:cNvPr>
          <p:cNvSpPr/>
          <p:nvPr/>
        </p:nvSpPr>
        <p:spPr>
          <a:xfrm>
            <a:off x="3962421" y="1704593"/>
            <a:ext cx="828540" cy="313386"/>
          </a:xfrm>
          <a:prstGeom prst="roundRect">
            <a:avLst/>
          </a:prstGeom>
          <a:solidFill>
            <a:srgbClr val="FFFC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B2412C-3944-06AC-3485-30E3AF3D681A}"/>
              </a:ext>
            </a:extLst>
          </p:cNvPr>
          <p:cNvSpPr/>
          <p:nvPr/>
        </p:nvSpPr>
        <p:spPr>
          <a:xfrm>
            <a:off x="3389280" y="2301314"/>
            <a:ext cx="828540" cy="313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clubsNL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6190FE-F937-8D18-3836-A23400FDD6D9}"/>
              </a:ext>
            </a:extLst>
          </p:cNvPr>
          <p:cNvSpPr/>
          <p:nvPr/>
        </p:nvSpPr>
        <p:spPr>
          <a:xfrm>
            <a:off x="4526914" y="2301314"/>
            <a:ext cx="828540" cy="313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museums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4A0EE65-7D35-CC7D-14BD-0930DADC7A38}"/>
              </a:ext>
            </a:extLst>
          </p:cNvPr>
          <p:cNvCxnSpPr>
            <a:stCxn id="3" idx="2"/>
            <a:endCxn id="6" idx="0"/>
          </p:cNvCxnSpPr>
          <p:nvPr/>
        </p:nvCxnSpPr>
        <p:spPr>
          <a:xfrm rot="5400000">
            <a:off x="3948454" y="1873076"/>
            <a:ext cx="283335" cy="57314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335B697-97A1-F157-794E-561A1CB950CF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517270" y="1877399"/>
            <a:ext cx="283335" cy="5644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39F4BD3-CD76-917E-5610-8E7656AD9747}"/>
              </a:ext>
            </a:extLst>
          </p:cNvPr>
          <p:cNvSpPr/>
          <p:nvPr/>
        </p:nvSpPr>
        <p:spPr>
          <a:xfrm>
            <a:off x="4526914" y="2893743"/>
            <a:ext cx="828540" cy="313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museumsNL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Elbow Connector 12">
            <a:extLst>
              <a:ext uri="{FF2B5EF4-FFF2-40B4-BE49-F238E27FC236}">
                <a16:creationId xmlns:a16="http://schemas.microsoft.com/office/drawing/2014/main" id="{B6080887-015E-3CFF-E4FD-877A54F2CF8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4941184" y="2614700"/>
            <a:ext cx="0" cy="279043"/>
          </a:xfrm>
          <a:prstGeom prst="straightConnector1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1BD8919-662B-15C2-A1D8-9E308D294E57}"/>
              </a:ext>
            </a:extLst>
          </p:cNvPr>
          <p:cNvSpPr/>
          <p:nvPr/>
        </p:nvSpPr>
        <p:spPr>
          <a:xfrm>
            <a:off x="2345472" y="2893743"/>
            <a:ext cx="828540" cy="313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clubsNL03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6024281-F79B-7AFC-3B91-B3A88D71A85A}"/>
              </a:ext>
            </a:extLst>
          </p:cNvPr>
          <p:cNvSpPr/>
          <p:nvPr/>
        </p:nvSpPr>
        <p:spPr>
          <a:xfrm>
            <a:off x="3389280" y="2893085"/>
            <a:ext cx="828540" cy="313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clubsNL16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A4E6C44-34FE-ADFE-87BE-95D677FA7316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>
            <a:off x="3803550" y="2614700"/>
            <a:ext cx="0" cy="27838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7E08505F-597F-B97B-3709-37A50921017A}"/>
              </a:ext>
            </a:extLst>
          </p:cNvPr>
          <p:cNvCxnSpPr>
            <a:cxnSpLocks/>
            <a:stCxn id="6" idx="2"/>
            <a:endCxn id="30" idx="0"/>
          </p:cNvCxnSpPr>
          <p:nvPr/>
        </p:nvCxnSpPr>
        <p:spPr>
          <a:xfrm rot="5400000">
            <a:off x="3142125" y="2232317"/>
            <a:ext cx="279043" cy="10438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D09662E3-4034-3FED-2060-8BEAE71BE85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5323896" y="2231988"/>
            <a:ext cx="278385" cy="1043808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FC4AAC-1A31-4B54-DBE8-071A93EEAAB6}"/>
              </a:ext>
            </a:extLst>
          </p:cNvPr>
          <p:cNvSpPr txBox="1"/>
          <p:nvPr/>
        </p:nvSpPr>
        <p:spPr>
          <a:xfrm>
            <a:off x="3174012" y="2893085"/>
            <a:ext cx="21526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84FD15-BE40-A076-498D-59F356403878}"/>
              </a:ext>
            </a:extLst>
          </p:cNvPr>
          <p:cNvSpPr txBox="1"/>
          <p:nvPr/>
        </p:nvSpPr>
        <p:spPr>
          <a:xfrm>
            <a:off x="5352822" y="2893085"/>
            <a:ext cx="21526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3A86D2-46E4-4745-D1DA-29F81AD86085}"/>
              </a:ext>
            </a:extLst>
          </p:cNvPr>
          <p:cNvSpPr txBox="1"/>
          <p:nvPr/>
        </p:nvSpPr>
        <p:spPr>
          <a:xfrm>
            <a:off x="2345472" y="3200862"/>
            <a:ext cx="795089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Anneke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Hooijer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6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Fotobond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clubs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4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andere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clubs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3EDFD6-8B5C-8D55-6468-428E9C39C77E}"/>
              </a:ext>
            </a:extLst>
          </p:cNvPr>
          <p:cNvSpPr txBox="1"/>
          <p:nvPr/>
        </p:nvSpPr>
        <p:spPr>
          <a:xfrm>
            <a:off x="3386751" y="3200862"/>
            <a:ext cx="891270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Bram van den Berge?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29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Fotobond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clubs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50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andere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clubs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CC8B5C-167F-6DC7-72C6-07916018B4DA}"/>
              </a:ext>
            </a:extLst>
          </p:cNvPr>
          <p:cNvSpPr txBox="1"/>
          <p:nvPr/>
        </p:nvSpPr>
        <p:spPr>
          <a:xfrm>
            <a:off x="4533032" y="2579698"/>
            <a:ext cx="93294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Hamer?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13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303835-88E9-1AAC-75F7-CC00DF046CC7}"/>
              </a:ext>
            </a:extLst>
          </p:cNvPr>
          <p:cNvSpPr txBox="1"/>
          <p:nvPr/>
        </p:nvSpPr>
        <p:spPr>
          <a:xfrm>
            <a:off x="5578685" y="3200862"/>
            <a:ext cx="88485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2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726A69-3284-16C3-D0D5-077DC5F7EFD1}"/>
              </a:ext>
            </a:extLst>
          </p:cNvPr>
          <p:cNvSpPr txBox="1"/>
          <p:nvPr/>
        </p:nvSpPr>
        <p:spPr>
          <a:xfrm>
            <a:off x="4533032" y="3209715"/>
            <a:ext cx="93294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Hamer?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10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5A8FD4-B69B-D9C0-C675-6E834B09330E}"/>
              </a:ext>
            </a:extLst>
          </p:cNvPr>
          <p:cNvSpPr txBox="1"/>
          <p:nvPr/>
        </p:nvSpPr>
        <p:spPr>
          <a:xfrm>
            <a:off x="3418825" y="2579698"/>
            <a:ext cx="88485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0 clubs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9EC5D9-BE10-BC9A-5286-5767479CC249}"/>
              </a:ext>
            </a:extLst>
          </p:cNvPr>
          <p:cNvSpPr txBox="1"/>
          <p:nvPr/>
        </p:nvSpPr>
        <p:spPr>
          <a:xfrm>
            <a:off x="3987590" y="2010932"/>
            <a:ext cx="924933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0 clubs, 0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3D90ED01-50D0-965C-986D-3215F5C0CE66}"/>
              </a:ext>
            </a:extLst>
          </p:cNvPr>
          <p:cNvCxnSpPr>
            <a:cxnSpLocks/>
            <a:stCxn id="9" idx="2"/>
            <a:endCxn id="56" idx="0"/>
          </p:cNvCxnSpPr>
          <p:nvPr/>
        </p:nvCxnSpPr>
        <p:spPr>
          <a:xfrm rot="16200000" flipH="1">
            <a:off x="5845800" y="1710084"/>
            <a:ext cx="278385" cy="208761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41FA4D7-4AF8-F310-81C3-0A40C4343461}"/>
              </a:ext>
            </a:extLst>
          </p:cNvPr>
          <p:cNvSpPr/>
          <p:nvPr/>
        </p:nvSpPr>
        <p:spPr>
          <a:xfrm>
            <a:off x="6614530" y="2893085"/>
            <a:ext cx="828540" cy="313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museumsUS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AFF7DA-F406-5D71-3CAD-F0A23C206CE1}"/>
              </a:ext>
            </a:extLst>
          </p:cNvPr>
          <p:cNvSpPr txBox="1"/>
          <p:nvPr/>
        </p:nvSpPr>
        <p:spPr>
          <a:xfrm>
            <a:off x="6637464" y="3200862"/>
            <a:ext cx="88485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6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51E1F1-C420-8C68-E446-BA6FAB05A26E}"/>
              </a:ext>
            </a:extLst>
          </p:cNvPr>
          <p:cNvSpPr txBox="1"/>
          <p:nvPr/>
        </p:nvSpPr>
        <p:spPr>
          <a:xfrm>
            <a:off x="6402851" y="2893085"/>
            <a:ext cx="21526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CFB347-DEA7-E9DE-3791-3F7F3512AF96}"/>
              </a:ext>
            </a:extLst>
          </p:cNvPr>
          <p:cNvSpPr txBox="1"/>
          <p:nvPr/>
        </p:nvSpPr>
        <p:spPr>
          <a:xfrm>
            <a:off x="2137110" y="2893085"/>
            <a:ext cx="21526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688B9B9-31AD-5B78-EB93-85E7A3AEB4A2}"/>
              </a:ext>
            </a:extLst>
          </p:cNvPr>
          <p:cNvSpPr/>
          <p:nvPr/>
        </p:nvSpPr>
        <p:spPr>
          <a:xfrm>
            <a:off x="1308569" y="2893743"/>
            <a:ext cx="828540" cy="313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clubsNL01</a:t>
            </a: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39C301E2-3979-4D41-08F2-0C370E1BB6CA}"/>
              </a:ext>
            </a:extLst>
          </p:cNvPr>
          <p:cNvCxnSpPr>
            <a:cxnSpLocks/>
            <a:stCxn id="6" idx="2"/>
            <a:endCxn id="65" idx="0"/>
          </p:cNvCxnSpPr>
          <p:nvPr/>
        </p:nvCxnSpPr>
        <p:spPr>
          <a:xfrm rot="5400000">
            <a:off x="2623674" y="1713866"/>
            <a:ext cx="279043" cy="2080711"/>
          </a:xfrm>
          <a:prstGeom prst="bentConnector3">
            <a:avLst>
              <a:gd name="adj1" fmla="val 50000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0688778-6DBA-F5F9-21F6-B79D8A5FF85D}"/>
              </a:ext>
            </a:extLst>
          </p:cNvPr>
          <p:cNvSpPr/>
          <p:nvPr/>
        </p:nvSpPr>
        <p:spPr>
          <a:xfrm>
            <a:off x="2345472" y="2301314"/>
            <a:ext cx="828540" cy="3133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clubTemplates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2CD93D-BF5B-5A5D-2FE2-474BB25B19BB}"/>
              </a:ext>
            </a:extLst>
          </p:cNvPr>
          <p:cNvSpPr txBox="1"/>
          <p:nvPr/>
        </p:nvSpPr>
        <p:spPr>
          <a:xfrm>
            <a:off x="2364421" y="2579698"/>
            <a:ext cx="88485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2 clubs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39C2794-01CD-DFD8-4482-ADE6EFB1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" b="1788"/>
          <a:stretch/>
        </p:blipFill>
        <p:spPr>
          <a:xfrm>
            <a:off x="335938" y="3934563"/>
            <a:ext cx="5826681" cy="1213357"/>
          </a:xfrm>
          <a:prstGeom prst="rect">
            <a:avLst/>
          </a:prstGeom>
        </p:spPr>
      </p:pic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524012A-8F26-97DF-0629-320E7B57D152}"/>
              </a:ext>
            </a:extLst>
          </p:cNvPr>
          <p:cNvSpPr/>
          <p:nvPr/>
        </p:nvSpPr>
        <p:spPr>
          <a:xfrm>
            <a:off x="4303683" y="4765484"/>
            <a:ext cx="1783761" cy="317679"/>
          </a:xfrm>
          <a:prstGeom prst="roundRect">
            <a:avLst/>
          </a:prstGeom>
          <a:solidFill>
            <a:srgbClr val="FFFCEB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</a:t>
            </a:r>
            <a:r>
              <a:rPr lang="en-US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inhoud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van 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NL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level1.json</a:t>
            </a:r>
            <a:endParaRPr lang="en-NL" sz="1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CE7D32-6F12-0A09-3E7F-DFF5814A3767}"/>
              </a:ext>
            </a:extLst>
          </p:cNvPr>
          <p:cNvGrpSpPr/>
          <p:nvPr/>
        </p:nvGrpSpPr>
        <p:grpSpPr>
          <a:xfrm>
            <a:off x="6137379" y="4363371"/>
            <a:ext cx="1377344" cy="378079"/>
            <a:chOff x="6032533" y="4363371"/>
            <a:chExt cx="1482190" cy="378079"/>
          </a:xfrm>
        </p:grpSpPr>
        <p:sp>
          <p:nvSpPr>
            <p:cNvPr id="85" name="Left Arrow 84">
              <a:extLst>
                <a:ext uri="{FF2B5EF4-FFF2-40B4-BE49-F238E27FC236}">
                  <a16:creationId xmlns:a16="http://schemas.microsoft.com/office/drawing/2014/main" id="{B716F035-466F-FF5F-591F-7505C8FE595C}"/>
                </a:ext>
              </a:extLst>
            </p:cNvPr>
            <p:cNvSpPr/>
            <p:nvPr/>
          </p:nvSpPr>
          <p:spPr>
            <a:xfrm>
              <a:off x="6032533" y="4363371"/>
              <a:ext cx="1482190" cy="181198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GB" sz="800">
                  <a:cs typeface="Courier New" panose="02070309020205020404" pitchFamily="49" charset="0"/>
                </a:rPr>
                <a:t>Link naar clubsNL</a:t>
              </a:r>
              <a:endParaRPr lang="en-NL" sz="800" dirty="0">
                <a:cs typeface="Courier New" panose="02070309020205020404" pitchFamily="49" charset="0"/>
              </a:endParaRPr>
            </a:p>
          </p:txBody>
        </p:sp>
        <p:sp>
          <p:nvSpPr>
            <p:cNvPr id="90" name="Left Arrow 89">
              <a:extLst>
                <a:ext uri="{FF2B5EF4-FFF2-40B4-BE49-F238E27FC236}">
                  <a16:creationId xmlns:a16="http://schemas.microsoft.com/office/drawing/2014/main" id="{5FBEC263-A3D6-8C39-7573-434A3A862754}"/>
                </a:ext>
              </a:extLst>
            </p:cNvPr>
            <p:cNvSpPr/>
            <p:nvPr/>
          </p:nvSpPr>
          <p:spPr>
            <a:xfrm>
              <a:off x="6032533" y="4459624"/>
              <a:ext cx="1482190" cy="181198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GB" sz="800">
                  <a:cs typeface="Courier New" panose="02070309020205020404" pitchFamily="49" charset="0"/>
                </a:rPr>
                <a:t>Link naar museums</a:t>
              </a:r>
              <a:endParaRPr lang="en-NL" sz="800" dirty="0">
                <a:cs typeface="Courier New" panose="02070309020205020404" pitchFamily="49" charset="0"/>
              </a:endParaRPr>
            </a:p>
          </p:txBody>
        </p:sp>
        <p:sp>
          <p:nvSpPr>
            <p:cNvPr id="91" name="Left Arrow 90">
              <a:extLst>
                <a:ext uri="{FF2B5EF4-FFF2-40B4-BE49-F238E27FC236}">
                  <a16:creationId xmlns:a16="http://schemas.microsoft.com/office/drawing/2014/main" id="{AB0346C4-D24D-6F2F-C84E-22B484172E45}"/>
                </a:ext>
              </a:extLst>
            </p:cNvPr>
            <p:cNvSpPr/>
            <p:nvPr/>
          </p:nvSpPr>
          <p:spPr>
            <a:xfrm>
              <a:off x="6032533" y="4560252"/>
              <a:ext cx="1482190" cy="181198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GB" sz="800" dirty="0">
                  <a:cs typeface="Courier New" panose="02070309020205020404" pitchFamily="49" charset="0"/>
                </a:rPr>
                <a:t>Link </a:t>
              </a:r>
              <a:r>
                <a:rPr lang="en-GB" sz="800" dirty="0" err="1">
                  <a:cs typeface="Courier New" panose="02070309020205020404" pitchFamily="49" charset="0"/>
                </a:rPr>
                <a:t>naar</a:t>
              </a:r>
              <a:r>
                <a:rPr lang="en-GB" sz="800" dirty="0">
                  <a:cs typeface="Courier New" panose="02070309020205020404" pitchFamily="49" charset="0"/>
                </a:rPr>
                <a:t> </a:t>
              </a:r>
              <a:r>
                <a:rPr lang="en-GB" sz="800" dirty="0" err="1">
                  <a:cs typeface="Courier New" panose="02070309020205020404" pitchFamily="49" charset="0"/>
                </a:rPr>
                <a:t>clubTemplates</a:t>
              </a:r>
              <a:endParaRPr lang="en-NL" sz="800" dirty="0">
                <a:cs typeface="Courier New" panose="02070309020205020404" pitchFamily="49" charset="0"/>
              </a:endParaRPr>
            </a:p>
          </p:txBody>
        </p:sp>
      </p:grpSp>
      <p:sp>
        <p:nvSpPr>
          <p:cNvPr id="2" name="Left Arrow 1">
            <a:extLst>
              <a:ext uri="{FF2B5EF4-FFF2-40B4-BE49-F238E27FC236}">
                <a16:creationId xmlns:a16="http://schemas.microsoft.com/office/drawing/2014/main" id="{3D04FB94-03AE-247A-113D-88B781A635F3}"/>
              </a:ext>
            </a:extLst>
          </p:cNvPr>
          <p:cNvSpPr/>
          <p:nvPr/>
        </p:nvSpPr>
        <p:spPr>
          <a:xfrm>
            <a:off x="2733906" y="4784256"/>
            <a:ext cx="1305690" cy="181198"/>
          </a:xfrm>
          <a:prstGeom prst="leftArrow">
            <a:avLst/>
          </a:prstGeom>
          <a:solidFill>
            <a:srgbClr val="FFFC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800" dirty="0" err="1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Beheerder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 van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dit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bestand</a:t>
            </a:r>
            <a:endParaRPr lang="en-NL" sz="800" dirty="0">
              <a:solidFill>
                <a:schemeClr val="bg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527C5691-759D-AED2-C7B1-CE70E4DC404C}"/>
              </a:ext>
            </a:extLst>
          </p:cNvPr>
          <p:cNvSpPr/>
          <p:nvPr/>
        </p:nvSpPr>
        <p:spPr>
          <a:xfrm>
            <a:off x="6137379" y="4136754"/>
            <a:ext cx="1377343" cy="181198"/>
          </a:xfrm>
          <a:prstGeom prst="leftArrow">
            <a:avLst/>
          </a:prstGeom>
          <a:solidFill>
            <a:srgbClr val="FFFC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800" dirty="0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Link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naar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dit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  <a:cs typeface="Courier New" panose="02070309020205020404" pitchFamily="49" charset="0"/>
              </a:rPr>
              <a:t>bestand</a:t>
            </a:r>
            <a:endParaRPr lang="en-NL" sz="800" dirty="0">
              <a:solidFill>
                <a:schemeClr val="bg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83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-517"/>
          <a:stretch>
            <a:fillRect/>
          </a:stretch>
        </p:blipFill>
        <p:spPr>
          <a:xfrm>
            <a:off x="6586604" y="110139"/>
            <a:ext cx="2370518" cy="4756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</a:t>
            </a:r>
            <a:r>
              <a:rPr lang="en-NL"/>
              <a:t>: </a:t>
            </a:r>
            <a:r>
              <a:rPr lang="en-US" dirty="0"/>
              <a:t>club</a:t>
            </a:r>
            <a:r>
              <a:rPr lang="en-NL"/>
              <a:t> voegt clubleden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99" y="689323"/>
            <a:ext cx="6126174" cy="25538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186878" y="3243201"/>
            <a:ext cx="6555116" cy="19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3175">
              <a:tabLst>
                <a:tab pos="131763" algn="l"/>
                <a:tab pos="6176963" algn="r"/>
              </a:tabLst>
            </a:pPr>
            <a:r>
              <a:rPr lang="en-NL" sz="1400"/>
              <a:t>Een fotograaf </a:t>
            </a:r>
            <a:r>
              <a:rPr lang="en-US" sz="1400" dirty="0" err="1"/>
              <a:t>kan</a:t>
            </a:r>
            <a:r>
              <a:rPr lang="en-NL" sz="1400"/>
              <a:t> in </a:t>
            </a:r>
            <a:r>
              <a:rPr lang="en-NL" sz="1400">
                <a:solidFill>
                  <a:srgbClr val="C00000"/>
                </a:solidFill>
              </a:rPr>
              <a:t>meerdere clubs</a:t>
            </a:r>
            <a:r>
              <a:rPr lang="en-NL" sz="1400"/>
              <a:t> voorkomen </a:t>
            </a:r>
            <a:r>
              <a:rPr lang="en-NL" sz="1100"/>
              <a:t>(vorige club</a:t>
            </a:r>
            <a:r>
              <a:rPr lang="en-US" sz="1100" dirty="0"/>
              <a:t>, lid van </a:t>
            </a:r>
            <a:r>
              <a:rPr lang="en-US" sz="1100" dirty="0" err="1"/>
              <a:t>beiden</a:t>
            </a:r>
            <a:r>
              <a:rPr lang="en-NL" sz="1100"/>
              <a:t>).</a:t>
            </a:r>
            <a:r>
              <a:rPr lang="en-US" sz="1100" dirty="0"/>
              <a:t> </a:t>
            </a:r>
            <a:r>
              <a:rPr lang="en-US" sz="1400" dirty="0" err="1"/>
              <a:t>Zie</a:t>
            </a:r>
            <a:r>
              <a:rPr lang="en-US" sz="1400" dirty="0"/>
              <a:t> </a:t>
            </a:r>
            <a:r>
              <a:rPr lang="nl-NL" sz="1400" dirty="0">
                <a:sym typeface="Wingdings" pitchFamily="2" charset="2"/>
              </a:rPr>
              <a:t>➡️</a:t>
            </a:r>
            <a:endParaRPr lang="en-US" sz="1400" dirty="0"/>
          </a:p>
          <a:p>
            <a:pPr>
              <a:tabLst>
                <a:tab pos="131763" algn="l"/>
                <a:tab pos="6176963" algn="r"/>
              </a:tabLst>
            </a:pPr>
            <a:r>
              <a:rPr lang="en-US" sz="1400" dirty="0" err="1"/>
              <a:t>Optionele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: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Een </a:t>
            </a:r>
            <a:r>
              <a:rPr lang="en-US" sz="1400" dirty="0" err="1"/>
              <a:t>fotograaf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specifieke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00000"/>
                </a:solidFill>
              </a:rPr>
              <a:t>rollen</a:t>
            </a:r>
            <a:r>
              <a:rPr lang="en-US" sz="1400" dirty="0"/>
              <a:t> </a:t>
            </a:r>
            <a:r>
              <a:rPr lang="en-US" sz="1400" dirty="0" err="1"/>
              <a:t>binnen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club </a:t>
            </a:r>
            <a:r>
              <a:rPr lang="en-US" sz="1400" dirty="0" err="1"/>
              <a:t>hebben</a:t>
            </a:r>
            <a:r>
              <a:rPr lang="en-US" sz="1400" dirty="0"/>
              <a:t> (</a:t>
            </a:r>
            <a:r>
              <a:rPr lang="en-US" sz="1400" dirty="0" err="1"/>
              <a:t>voorzitter</a:t>
            </a:r>
            <a:r>
              <a:rPr lang="en-US" sz="1400" dirty="0"/>
              <a:t>, </a:t>
            </a:r>
            <a:r>
              <a:rPr lang="en-US" sz="1400" dirty="0" err="1"/>
              <a:t>erelid</a:t>
            </a:r>
            <a:r>
              <a:rPr lang="en-US" sz="1400" dirty="0"/>
              <a:t>..)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Verjaardag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wordt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(iOS)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app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getoond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indien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het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binnenkort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is.</a:t>
            </a:r>
          </a:p>
          <a:p>
            <a:pPr marL="7938">
              <a:tabLst>
                <a:tab pos="131763" algn="l"/>
                <a:tab pos="6176963" algn="r"/>
              </a:tabLst>
            </a:pPr>
            <a:r>
              <a:rPr lang="en-US" sz="1400" dirty="0"/>
              <a:t>Een</a:t>
            </a:r>
            <a:r>
              <a:rPr lang="en-NL" sz="1400"/>
              <a:t> club </a:t>
            </a:r>
            <a:r>
              <a:rPr lang="en-US" sz="1400" dirty="0" err="1"/>
              <a:t>regelt</a:t>
            </a:r>
            <a:r>
              <a:rPr lang="en-US" sz="1400" dirty="0"/>
              <a:t> </a:t>
            </a:r>
            <a:r>
              <a:rPr lang="en-NL" sz="1400" i="1"/>
              <a:t>zelf</a:t>
            </a:r>
            <a:r>
              <a:rPr lang="en-NL" sz="1400"/>
              <a:t> </a:t>
            </a:r>
            <a:r>
              <a:rPr lang="en-US" sz="1400" dirty="0"/>
              <a:t>het </a:t>
            </a:r>
            <a:r>
              <a:rPr lang="en-US" sz="1400" dirty="0" err="1"/>
              <a:t>aanleveren</a:t>
            </a:r>
            <a:r>
              <a:rPr lang="en-US" sz="1400" dirty="0"/>
              <a:t> </a:t>
            </a:r>
            <a:r>
              <a:rPr lang="en-NL" sz="1400"/>
              <a:t>en </a:t>
            </a:r>
            <a:r>
              <a:rPr lang="en-US" sz="1400" dirty="0" err="1"/>
              <a:t>onder</a:t>
            </a:r>
            <a:r>
              <a:rPr lang="en-NL" sz="1400"/>
              <a:t>houden</a:t>
            </a:r>
            <a:r>
              <a:rPr lang="en-US" sz="1400" dirty="0"/>
              <a:t> van </a:t>
            </a:r>
            <a:r>
              <a:rPr lang="en-US" sz="1400" dirty="0" err="1"/>
              <a:t>hun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</a:p>
          <a:p>
            <a:pPr marL="514350" lvl="3" indent="-171450"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400" dirty="0" err="1"/>
              <a:t>Deze</a:t>
            </a:r>
            <a:r>
              <a:rPr lang="en-US" sz="1400" dirty="0"/>
              <a:t> “</a:t>
            </a:r>
            <a:r>
              <a:rPr lang="en-US" sz="1400" dirty="0" err="1"/>
              <a:t>ledenlijst</a:t>
            </a:r>
            <a:r>
              <a:rPr lang="en-US" sz="1400" dirty="0"/>
              <a:t>” </a:t>
            </a:r>
            <a:r>
              <a:rPr lang="en-NL" sz="1400"/>
              <a:t>staat </a:t>
            </a:r>
            <a:r>
              <a:rPr lang="en-US" sz="1400" dirty="0" err="1"/>
              <a:t>momenteel</a:t>
            </a:r>
            <a:r>
              <a:rPr lang="en-US" sz="1400" dirty="0"/>
              <a:t> op </a:t>
            </a:r>
            <a:r>
              <a:rPr lang="en-US" sz="1400" dirty="0" err="1"/>
              <a:t>een</a:t>
            </a:r>
            <a:r>
              <a:rPr lang="en-US" sz="1400" dirty="0"/>
              <a:t> centrale </a:t>
            </a:r>
            <a:r>
              <a:rPr lang="en-US" sz="1400" dirty="0" err="1"/>
              <a:t>locatie</a:t>
            </a:r>
            <a:r>
              <a:rPr lang="en-US" sz="1400" dirty="0"/>
              <a:t> (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evt</a:t>
            </a:r>
            <a:r>
              <a:rPr lang="en-US" sz="1400" dirty="0"/>
              <a:t> </a:t>
            </a:r>
            <a:r>
              <a:rPr lang="en-US" sz="1400" dirty="0" err="1"/>
              <a:t>anders</a:t>
            </a:r>
            <a:r>
              <a:rPr lang="en-US" sz="1400" dirty="0"/>
              <a:t>)</a:t>
            </a:r>
            <a:r>
              <a:rPr lang="en-NL" sz="140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6374673" y="2784175"/>
            <a:ext cx="191588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4281715" y="788726"/>
            <a:ext cx="1980293" cy="345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b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.json</a:t>
            </a:r>
            <a:endParaRPr lang="en-NL" sz="105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2AC68-77D9-2AB7-D306-672E85E01142}"/>
              </a:ext>
            </a:extLst>
          </p:cNvPr>
          <p:cNvSpPr txBox="1"/>
          <p:nvPr/>
        </p:nvSpPr>
        <p:spPr>
          <a:xfrm>
            <a:off x="6680410" y="4817321"/>
            <a:ext cx="220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380CFE0B-FC10-5DEB-3701-B7CD6EA9781A}"/>
              </a:ext>
            </a:extLst>
          </p:cNvPr>
          <p:cNvSpPr/>
          <p:nvPr/>
        </p:nvSpPr>
        <p:spPr>
          <a:xfrm>
            <a:off x="5348318" y="1795748"/>
            <a:ext cx="1000598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</a:t>
            </a:r>
            <a:r>
              <a:rPr lang="en-NL"/>
              <a:t>Portfolio </a:t>
            </a:r>
            <a:r>
              <a:rPr lang="en-US" dirty="0"/>
              <a:t>per</a:t>
            </a:r>
            <a:r>
              <a:rPr lang="en-NL"/>
              <a:t> clublid</a:t>
            </a:r>
            <a:endParaRPr lang="en-NL" dirty="0"/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7ED64D11-66BA-A4D8-6737-BE112C58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966" y="590795"/>
            <a:ext cx="2240182" cy="42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5939" y="444012"/>
            <a:ext cx="4573133" cy="4699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39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Foto’s </a:t>
            </a:r>
            <a:r>
              <a:rPr lang="en-US" sz="1400" dirty="0" err="1"/>
              <a:t>staan</a:t>
            </a:r>
            <a:r>
              <a:rPr lang="en-NL" sz="1400"/>
              <a:t> </a:t>
            </a:r>
            <a:r>
              <a:rPr lang="en-NL" sz="1400" dirty="0"/>
              <a:t>op </a:t>
            </a:r>
            <a:r>
              <a:rPr lang="en-NL" sz="1400"/>
              <a:t>club website</a:t>
            </a:r>
            <a:r>
              <a:rPr lang="en-US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Club is </a:t>
            </a:r>
            <a:r>
              <a:rPr lang="en-US" sz="1400" dirty="0" err="1"/>
              <a:t>verantwoordelijk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endParaRPr lang="en-NL" sz="1400" dirty="0"/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i="1" dirty="0" err="1">
                <a:solidFill>
                  <a:srgbClr val="D16349"/>
                </a:solidFill>
              </a:rPr>
              <a:t>welke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Af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en</a:t>
            </a:r>
            <a:r>
              <a:rPr lang="en-US" sz="1200" dirty="0">
                <a:solidFill>
                  <a:srgbClr val="D16349"/>
                </a:solidFill>
              </a:rPr>
              <a:t> toe </a:t>
            </a:r>
            <a:r>
              <a:rPr lang="en-US" sz="1200" dirty="0" err="1">
                <a:solidFill>
                  <a:srgbClr val="D16349"/>
                </a:solidFill>
              </a:rPr>
              <a:t>bijwerken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expo)</a:t>
            </a:r>
            <a:endParaRPr lang="en-NL" sz="1200" dirty="0">
              <a:solidFill>
                <a:srgbClr val="D16349"/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nieuw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naar</a:t>
            </a:r>
            <a:r>
              <a:rPr lang="en-US" sz="1200" dirty="0">
                <a:solidFill>
                  <a:srgbClr val="D16349"/>
                </a:solidFill>
              </a:rPr>
              <a:t> oud)</a:t>
            </a:r>
          </a:p>
          <a:p>
            <a:pPr>
              <a:tabLst>
                <a:tab pos="220663" algn="l"/>
                <a:tab pos="6176963" algn="r"/>
              </a:tabLst>
            </a:pPr>
            <a:r>
              <a:rPr lang="en-US" sz="1400" dirty="0"/>
              <a:t>	</a:t>
            </a:r>
            <a:r>
              <a:rPr lang="en-US" sz="1400" dirty="0" err="1"/>
              <a:t>Praktisch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één</a:t>
            </a:r>
            <a:r>
              <a:rPr lang="en-US" sz="1400" dirty="0"/>
              <a:t> </a:t>
            </a:r>
            <a:r>
              <a:rPr lang="en-US" sz="1400" dirty="0" err="1"/>
              <a:t>clublid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 err="1"/>
              <a:t>voor</a:t>
            </a:r>
            <a:r>
              <a:rPr lang="en-US" sz="1400" dirty="0"/>
              <a:t> de hele club </a:t>
            </a:r>
            <a:r>
              <a:rPr lang="en-US" sz="1400" dirty="0" err="1"/>
              <a:t>doet</a:t>
            </a:r>
            <a:r>
              <a:rPr lang="en-US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/>
              <a:t>Het </a:t>
            </a:r>
            <a:r>
              <a:rPr lang="en-US" sz="1400" dirty="0" err="1"/>
              <a:t>uploaden</a:t>
            </a:r>
            <a:r>
              <a:rPr lang="en-US" sz="1400" dirty="0"/>
              <a:t> van de </a:t>
            </a:r>
            <a:r>
              <a:rPr lang="en-US" sz="1400" dirty="0" err="1"/>
              <a:t>foto’s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b.v.</a:t>
            </a:r>
            <a:r>
              <a:rPr lang="en-US" sz="1400" dirty="0"/>
              <a:t> met LR Classic </a:t>
            </a:r>
            <a:r>
              <a:rPr lang="en-US" sz="1100" dirty="0"/>
              <a:t>(</a:t>
            </a:r>
            <a:r>
              <a:rPr lang="en-US" sz="1100" dirty="0" err="1"/>
              <a:t>onder</a:t>
            </a:r>
            <a:r>
              <a:rPr lang="en-US" sz="1100" dirty="0"/>
              <a:t> “Web”). </a:t>
            </a:r>
            <a:br>
              <a:rPr lang="en-US" sz="1400" dirty="0"/>
            </a:br>
            <a:r>
              <a:rPr lang="en-US" sz="1400" dirty="0"/>
              <a:t>Dat </a:t>
            </a:r>
            <a:r>
              <a:rPr lang="en-US" sz="1400" dirty="0" err="1"/>
              <a:t>verzorgt</a:t>
            </a:r>
            <a:r>
              <a:rPr lang="en-US" sz="1400" dirty="0"/>
              <a:t>: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(LR collections)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/ </a:t>
            </a:r>
            <a:r>
              <a:rPr lang="en-US" sz="1200" dirty="0" err="1">
                <a:solidFill>
                  <a:srgbClr val="D16349"/>
                </a:solidFill>
              </a:rPr>
              <a:t>sortering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>
                <a:solidFill>
                  <a:srgbClr val="D16349"/>
                </a:solidFill>
              </a:rPr>
              <a:t>Copyright: watermark &amp; EXIF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Geschikte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resolutie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Navigeren</a:t>
            </a:r>
            <a:r>
              <a:rPr lang="en-US" sz="1200" dirty="0">
                <a:solidFill>
                  <a:srgbClr val="D16349"/>
                </a:solidFill>
              </a:rPr>
              <a:t> door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r>
              <a:rPr lang="en-US" sz="1200" dirty="0">
                <a:solidFill>
                  <a:srgbClr val="D16349"/>
                </a:solidFill>
              </a:rPr>
              <a:t> (▶)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Hergebruik</a:t>
            </a:r>
            <a:r>
              <a:rPr lang="en-US" sz="1200" dirty="0">
                <a:solidFill>
                  <a:srgbClr val="D16349"/>
                </a:solidFill>
              </a:rPr>
              <a:t> in </a:t>
            </a:r>
            <a:r>
              <a:rPr lang="en-US" sz="1200" dirty="0" err="1">
                <a:solidFill>
                  <a:srgbClr val="D16349"/>
                </a:solidFill>
              </a:rPr>
              <a:t>bestaande</a:t>
            </a:r>
            <a:r>
              <a:rPr lang="en-US" sz="1200" dirty="0">
                <a:solidFill>
                  <a:srgbClr val="D16349"/>
                </a:solidFill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C0FCBA-F683-9093-1DD2-2B2C8396B86C}"/>
              </a:ext>
            </a:extLst>
          </p:cNvPr>
          <p:cNvSpPr/>
          <p:nvPr/>
        </p:nvSpPr>
        <p:spPr>
          <a:xfrm>
            <a:off x="0" y="4755196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PPT: </a:t>
            </a:r>
            <a:r>
              <a:rPr lang="en-US" sz="1200" dirty="0">
                <a:solidFill>
                  <a:schemeClr val="tx1"/>
                </a:solidFill>
                <a:hlinkClick r:id="rId2"/>
              </a:rPr>
              <a:t>tinyurl.com/</a:t>
            </a:r>
            <a:r>
              <a:rPr lang="en-US" sz="1200" dirty="0" err="1">
                <a:solidFill>
                  <a:schemeClr val="tx1"/>
                </a:solidFill>
              </a:rPr>
              <a:t>fchPPTnl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2FA5729-638A-7D76-2D9B-6DF2E9122B73}"/>
              </a:ext>
            </a:extLst>
          </p:cNvPr>
          <p:cNvSpPr txBox="1">
            <a:spLocks/>
          </p:cNvSpPr>
          <p:nvPr/>
        </p:nvSpPr>
        <p:spPr>
          <a:xfrm>
            <a:off x="337156" y="75417"/>
            <a:ext cx="8469688" cy="565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 fontScale="77500" lnSpcReduction="2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nl-N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Samenvatting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74F665-1245-CF8C-E335-3AF55DF74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56" y="583736"/>
            <a:ext cx="3317039" cy="3105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13F78-AACB-849A-B95D-CD39ACB9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2493" y="1607463"/>
            <a:ext cx="3432320" cy="3150806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7EDB6894-5003-00D4-C4D7-B650F727D75D}"/>
              </a:ext>
            </a:extLst>
          </p:cNvPr>
          <p:cNvSpPr txBox="1">
            <a:spLocks/>
          </p:cNvSpPr>
          <p:nvPr/>
        </p:nvSpPr>
        <p:spPr bwMode="auto">
          <a:xfrm>
            <a:off x="337156" y="724277"/>
            <a:ext cx="4572000" cy="383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≈ 85 clubs (afdeling Brabant-Oost en Drenthe)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10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clubs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 met ledenlijst en deels met portfolio’s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200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fotografen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25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expertise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 tags (b.v. “portret”, “landschap”)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Op weg naar meer afdelingen, clubs, portfolio’s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Vereist contactpersoon per </a:t>
            </a:r>
            <a:r>
              <a:rPr lang="nl-NL" sz="1600" dirty="0" err="1">
                <a:sym typeface="Wingdings" pitchFamily="2" charset="2"/>
              </a:rPr>
              <a:t>afd</a:t>
            </a:r>
            <a:r>
              <a:rPr lang="nl-NL" sz="1600" dirty="0">
                <a:sym typeface="Wingdings" pitchFamily="2" charset="2"/>
              </a:rPr>
              <a:t> </a:t>
            </a:r>
            <a:r>
              <a:rPr lang="nl-NL" sz="1200" dirty="0">
                <a:sym typeface="Wingdings" pitchFamily="2" charset="2"/>
              </a:rPr>
              <a:t>(niveau 1 lijst: clubs)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Vereist contactpersoon per club 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(niveau 2 lijst: leden)</a:t>
            </a:r>
            <a:endParaRPr lang="nl-NL" sz="1600" dirty="0">
              <a:solidFill>
                <a:schemeClr val="tx1"/>
              </a:solidFill>
              <a:sym typeface="Wingdings" pitchFamily="2" charset="2"/>
            </a:endParaRPr>
          </a:p>
          <a:p>
            <a:pPr marL="509588" lvl="1" indent="-171450">
              <a:spcBef>
                <a:spcPts val="500"/>
              </a:spcBef>
              <a:buClrTx/>
              <a:buSzPct val="120000"/>
              <a:buFont typeface="Courier New" panose="02070309020205020404" pitchFamily="49" charset="0"/>
              <a:buChar char="o"/>
            </a:pPr>
            <a:r>
              <a:rPr lang="nl-NL" sz="1200" dirty="0">
                <a:sym typeface="Wingdings" pitchFamily="2" charset="2"/>
              </a:rPr>
              <a:t>Wellicht: contactpersoon per afdeling die lokale clubs bijstaat</a:t>
            </a:r>
          </a:p>
          <a:p>
            <a:pPr marL="522288" lvl="1" indent="-184150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2"/>
                </a:solidFill>
                <a:sym typeface="Wingdings" pitchFamily="2" charset="2"/>
              </a:rPr>
              <a:t>Nog later: eerste internationaal gebruik</a:t>
            </a:r>
          </a:p>
          <a:p>
            <a:pPr marL="522288" lvl="1" indent="-184150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2"/>
                </a:solidFill>
                <a:sym typeface="Wingdings" pitchFamily="2" charset="2"/>
              </a:rPr>
              <a:t>1 of 2 vrijwilligers die meehelpen met de software (buitenland?)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BF2B9B-809B-A55C-C51F-E74EC910201D}"/>
              </a:ext>
            </a:extLst>
          </p:cNvPr>
          <p:cNvSpPr/>
          <p:nvPr/>
        </p:nvSpPr>
        <p:spPr>
          <a:xfrm>
            <a:off x="4571999" y="4758269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EMAIL: </a:t>
            </a:r>
            <a:r>
              <a:rPr lang="en-US" sz="1200" dirty="0" err="1">
                <a:solidFill>
                  <a:schemeClr val="tx1"/>
                </a:solidFill>
              </a:rPr>
              <a:t>vdhamer@msn.com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A3674A-A95C-14BF-8551-5C884A8BFBF6}"/>
              </a:ext>
            </a:extLst>
          </p:cNvPr>
          <p:cNvSpPr/>
          <p:nvPr/>
        </p:nvSpPr>
        <p:spPr>
          <a:xfrm>
            <a:off x="2286001" y="4758268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FAQ: </a:t>
            </a:r>
            <a:r>
              <a:rPr lang="en-US" sz="1200" dirty="0" err="1">
                <a:solidFill>
                  <a:schemeClr val="tx1"/>
                </a:solidFill>
                <a:hlinkClick r:id="rId2"/>
              </a:rPr>
              <a:t>tinyurl.com</a:t>
            </a:r>
            <a:r>
              <a:rPr lang="en-US" sz="1200" dirty="0">
                <a:solidFill>
                  <a:schemeClr val="tx1"/>
                </a:solidFill>
                <a:hlinkClick r:id="rId2"/>
              </a:rPr>
              <a:t>/</a:t>
            </a:r>
            <a:r>
              <a:rPr lang="en-US" sz="1200" dirty="0" err="1">
                <a:solidFill>
                  <a:schemeClr val="tx1"/>
                </a:solidFill>
                <a:hlinkClick r:id="rId2"/>
              </a:rPr>
              <a:t>fchFAQnl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E78FAC-FDC3-95F8-ED51-B25D587CC9EC}"/>
              </a:ext>
            </a:extLst>
          </p:cNvPr>
          <p:cNvSpPr/>
          <p:nvPr/>
        </p:nvSpPr>
        <p:spPr>
          <a:xfrm>
            <a:off x="6858000" y="4758268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fcDeGender.nl/clubs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2396-8DDD-9F67-BCA6-CD76E59A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26CE-E197-A024-95BA-0ADFA689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BF087-97F7-6BA2-55A9-C0498EDC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C174812-3B43-8F7C-2650-4EDA405D09FC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Privacy,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en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gegevensbeheer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779BD-9EA9-6EEB-B479-F4627DDD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8"/>
          <a:stretch>
            <a:fillRect/>
          </a:stretch>
        </p:blipFill>
        <p:spPr>
          <a:xfrm>
            <a:off x="5109732" y="2026995"/>
            <a:ext cx="4034268" cy="2309379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B8829583-427E-0029-56BA-74F9414103E4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Gevoelige gegevens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app bevat eigenlijk geen gevoelige persoonsgegevens zoals tel/adres.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gegevens komen aardig overeen met wat op meeste clubsites al staat.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App data worden door de clubs beschikbaar gesteld/onderhouden.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Zeggenschap over de inhoud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Wat er wel/niet staat beslist de club.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Laatste woord over inhoud over clublid ligt in principe bij clublid. 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Geen enkel stuk informatie is verplicht.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Hand-en-spandiensten binnen een club: 1 contactpersoon/beheerder.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Gegevensopslag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Liefst foto’s en andere clubgegevens fysiek stallen op de clubsite.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Net als bij de website. Opslagruimte is meestal verwaarloosbaar.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Hoofdlijnen van opzet is te zien in slides 11, 12 en 13.</a:t>
            </a:r>
          </a:p>
        </p:txBody>
      </p:sp>
    </p:spTree>
    <p:extLst>
      <p:ext uri="{BB962C8B-B14F-4D97-AF65-F5344CB8AC3E}">
        <p14:creationId xmlns:p14="http://schemas.microsoft.com/office/powerpoint/2010/main" val="4367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6781441" y="1048879"/>
            <a:ext cx="2316815" cy="4068403"/>
            <a:chOff x="5181600" y="1441166"/>
            <a:chExt cx="1989983" cy="3521475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9" b="5535"/>
            <a:stretch>
              <a:fillRect/>
            </a:stretch>
          </p:blipFill>
          <p:spPr>
            <a:xfrm>
              <a:off x="5181600" y="1441166"/>
              <a:ext cx="1989983" cy="33164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507303" y="4762840"/>
              <a:ext cx="1338592" cy="199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Inzoomen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Fotografiska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NY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83722" y="1027415"/>
            <a:ext cx="4320036" cy="4091382"/>
            <a:chOff x="740545" y="929174"/>
            <a:chExt cx="4320036" cy="4091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29174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rond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Eindhoven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160AE-8921-5365-54F7-74D3F138D570}"/>
              </a:ext>
            </a:extLst>
          </p:cNvPr>
          <p:cNvGrpSpPr/>
          <p:nvPr/>
        </p:nvGrpSpPr>
        <p:grpSpPr>
          <a:xfrm>
            <a:off x="4702891" y="1027416"/>
            <a:ext cx="1910518" cy="4089261"/>
            <a:chOff x="4702891" y="1027416"/>
            <a:chExt cx="1910518" cy="408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39C26-375E-30E6-5DA8-5CE5E120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r="1043" b="-1"/>
            <a:stretch>
              <a:fillRect/>
            </a:stretch>
          </p:blipFill>
          <p:spPr>
            <a:xfrm>
              <a:off x="4702891" y="1027416"/>
              <a:ext cx="1910518" cy="3860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9C9E9-8A63-D380-5A8F-8A971360D839}"/>
                </a:ext>
              </a:extLst>
            </p:cNvPr>
            <p:cNvSpPr txBox="1"/>
            <p:nvPr/>
          </p:nvSpPr>
          <p:spPr>
            <a:xfrm>
              <a:off x="5076100" y="4885844"/>
              <a:ext cx="116410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Musea in Manhattan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296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maximaal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Je kunt fotografen zoeken op basis van expertise (“maatjes”).</a:t>
            </a:r>
            <a:br>
              <a:rPr lang="nl-NL" sz="1200" dirty="0">
                <a:solidFill>
                  <a:srgbClr val="00B0F0"/>
                </a:solidFill>
              </a:rPr>
            </a:br>
            <a:r>
              <a:rPr lang="nl-NL" sz="1200" dirty="0">
                <a:solidFill>
                  <a:srgbClr val="00B0F0"/>
                </a:solidFill>
              </a:rPr>
              <a:t>De app zoekt over clubgrenzen heen.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42076" y="2751578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6606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zoeken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in de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Webversie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(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klik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op expertise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moet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nog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komen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FB6EB-8053-F9D4-7560-00DC94B49B5B}"/>
              </a:ext>
            </a:extLst>
          </p:cNvPr>
          <p:cNvGrpSpPr/>
          <p:nvPr/>
        </p:nvGrpSpPr>
        <p:grpSpPr>
          <a:xfrm>
            <a:off x="6810709" y="506689"/>
            <a:ext cx="2127903" cy="4480504"/>
            <a:chOff x="6790146" y="506689"/>
            <a:chExt cx="2201993" cy="448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B5F766-26C3-2225-6A21-92B0730FC476}"/>
                </a:ext>
              </a:extLst>
            </p:cNvPr>
            <p:cNvGrpSpPr/>
            <p:nvPr/>
          </p:nvGrpSpPr>
          <p:grpSpPr>
            <a:xfrm>
              <a:off x="6790146" y="506689"/>
              <a:ext cx="2201993" cy="4480504"/>
              <a:chOff x="6790146" y="506689"/>
              <a:chExt cx="2201993" cy="44805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630D9-852E-06EE-BE5F-FDD75C760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6" b="-606"/>
              <a:stretch>
                <a:fillRect/>
              </a:stretch>
            </p:blipFill>
            <p:spPr>
              <a:xfrm>
                <a:off x="6790146" y="506689"/>
                <a:ext cx="2201993" cy="42496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306C5-BE88-98DB-E376-B5FF3F89C799}"/>
                  </a:ext>
                </a:extLst>
              </p:cNvPr>
              <p:cNvSpPr txBox="1"/>
              <p:nvPr/>
            </p:nvSpPr>
            <p:spPr>
              <a:xfrm>
                <a:off x="6917283" y="4756361"/>
                <a:ext cx="19667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Zoeken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op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Portret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specialisten</a:t>
                </a:r>
                <a:endParaRPr lang="en-NL" sz="9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59B49B4-1D17-12CC-2F2C-42B96A140614}"/>
                  </a:ext>
                </a:extLst>
              </p:cNvPr>
              <p:cNvSpPr/>
              <p:nvPr/>
            </p:nvSpPr>
            <p:spPr>
              <a:xfrm>
                <a:off x="7481832" y="1371647"/>
                <a:ext cx="362757" cy="137374"/>
              </a:xfrm>
              <a:prstGeom prst="ellipse">
                <a:avLst/>
              </a:prstGeom>
              <a:noFill/>
              <a:ln w="28575">
                <a:solidFill>
                  <a:srgbClr val="F6AF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1261A-09CF-5B26-151A-569EC969EAE9}"/>
                </a:ext>
              </a:extLst>
            </p:cNvPr>
            <p:cNvSpPr/>
            <p:nvPr/>
          </p:nvSpPr>
          <p:spPr>
            <a:xfrm>
              <a:off x="7637416" y="2995317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E17446-95B8-20DD-B340-69E0581ABE87}"/>
                </a:ext>
              </a:extLst>
            </p:cNvPr>
            <p:cNvSpPr/>
            <p:nvPr/>
          </p:nvSpPr>
          <p:spPr>
            <a:xfrm>
              <a:off x="7194137" y="4052193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0997EA-BDED-0C1A-CD82-5A90DEA19751}"/>
                </a:ext>
              </a:extLst>
            </p:cNvPr>
            <p:cNvSpPr/>
            <p:nvPr/>
          </p:nvSpPr>
          <p:spPr>
            <a:xfrm>
              <a:off x="7008499" y="4232066"/>
              <a:ext cx="628917" cy="327055"/>
            </a:xfrm>
            <a:prstGeom prst="roundRect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937311" y="1066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Verschillen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50E6AD"/>
                </a:solidFill>
              </a:rPr>
              <a:t>Web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317DE-BE07-2C58-2B4D-3C8DDCBBAFB2}"/>
              </a:ext>
            </a:extLst>
          </p:cNvPr>
          <p:cNvGrpSpPr/>
          <p:nvPr/>
        </p:nvGrpSpPr>
        <p:grpSpPr>
          <a:xfrm>
            <a:off x="262498" y="845003"/>
            <a:ext cx="3921971" cy="4134504"/>
            <a:chOff x="303646" y="575255"/>
            <a:chExt cx="4357745" cy="4593893"/>
          </a:xfrm>
        </p:grpSpPr>
        <p:pic>
          <p:nvPicPr>
            <p:cNvPr id="24" name="Picture 2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35CDD535-643A-DF23-B52B-3B95F6D5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6" y="575255"/>
              <a:ext cx="2178872" cy="42806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A4D898-FA7B-2D78-98ED-17A8CE5E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2519" y="575255"/>
              <a:ext cx="2178872" cy="42806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0CCC1-44D9-A498-393D-4CA910ED68D1}"/>
                </a:ext>
              </a:extLst>
            </p:cNvPr>
            <p:cNvSpPr txBox="1"/>
            <p:nvPr/>
          </p:nvSpPr>
          <p:spPr>
            <a:xfrm>
              <a:off x="1572121" y="4912668"/>
              <a:ext cx="1823140" cy="25648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iPhone app (op iPhone 16e)</a:t>
              </a:r>
              <a:endParaRPr lang="en-NL" sz="9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F462E0-AC45-90BC-799A-D2EF44BE8AB3}"/>
              </a:ext>
            </a:extLst>
          </p:cNvPr>
          <p:cNvGrpSpPr/>
          <p:nvPr/>
        </p:nvGrpSpPr>
        <p:grpSpPr>
          <a:xfrm>
            <a:off x="4898664" y="845003"/>
            <a:ext cx="3921969" cy="4134504"/>
            <a:chOff x="4661392" y="575255"/>
            <a:chExt cx="4357744" cy="45938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A1A095-AC56-6C5A-A76E-AD7043B7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392" y="575255"/>
              <a:ext cx="2178872" cy="4280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2D481-326B-B729-D581-6F053112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264" y="575255"/>
              <a:ext cx="2178872" cy="4280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BFC93-7606-BAD7-385E-40D3EDA0D711}"/>
                </a:ext>
              </a:extLst>
            </p:cNvPr>
            <p:cNvSpPr txBox="1"/>
            <p:nvPr/>
          </p:nvSpPr>
          <p:spPr>
            <a:xfrm>
              <a:off x="5838516" y="4912668"/>
              <a:ext cx="1960038" cy="256480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Webversie</a:t>
              </a:r>
              <a:r>
                <a:rPr lang="en-US" sz="900" dirty="0"/>
                <a:t> (op iPhone 16e)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31640-5B16-3B52-3EBC-87720137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3C2AC0-DDCC-DEF4-AB76-E47BEB18CC22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50E6AD"/>
                </a:solidFill>
              </a:rPr>
              <a:t>Webversie</a:t>
            </a:r>
            <a:r>
              <a:rPr lang="en-US" dirty="0"/>
              <a:t>: </a:t>
            </a:r>
            <a:r>
              <a:rPr lang="en-US" dirty="0" err="1"/>
              <a:t>kleine</a:t>
            </a:r>
            <a:r>
              <a:rPr lang="en-US" dirty="0"/>
              <a:t> versus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schermen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0801F-64EA-B9A3-AE3E-6AAC01FEE613}"/>
              </a:ext>
            </a:extLst>
          </p:cNvPr>
          <p:cNvGrpSpPr/>
          <p:nvPr/>
        </p:nvGrpSpPr>
        <p:grpSpPr>
          <a:xfrm>
            <a:off x="577402" y="1088088"/>
            <a:ext cx="3374784" cy="3315053"/>
            <a:chOff x="4898664" y="845003"/>
            <a:chExt cx="3921970" cy="38525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D5690-74BB-A17C-F2DD-43AF82EF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64" y="845003"/>
              <a:ext cx="1960985" cy="3852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FB0743-088C-1E3F-CD6A-E20FE44D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649" y="845003"/>
              <a:ext cx="1960985" cy="38525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99D146-0D8C-0C33-197D-16AEB735AC9B}"/>
              </a:ext>
            </a:extLst>
          </p:cNvPr>
          <p:cNvSpPr txBox="1"/>
          <p:nvPr/>
        </p:nvSpPr>
        <p:spPr>
          <a:xfrm>
            <a:off x="1382777" y="4961081"/>
            <a:ext cx="1764034" cy="230832"/>
          </a:xfrm>
          <a:prstGeom prst="rect">
            <a:avLst/>
          </a:prstGeom>
          <a:solidFill>
            <a:srgbClr val="73E6BA"/>
          </a:solidFill>
          <a:ln>
            <a:noFill/>
          </a:ln>
          <a:effectLst>
            <a:softEdge rad="67531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</a:t>
            </a:r>
            <a:r>
              <a:rPr lang="en-US" sz="900" dirty="0" err="1"/>
              <a:t>versie</a:t>
            </a:r>
            <a:r>
              <a:rPr lang="en-US" sz="900" dirty="0"/>
              <a:t> (op iPhone 16e)</a:t>
            </a:r>
            <a:endParaRPr lang="en-NL" sz="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8631B-3D6A-88CB-BF2D-37C7884B0098}"/>
              </a:ext>
            </a:extLst>
          </p:cNvPr>
          <p:cNvGrpSpPr/>
          <p:nvPr/>
        </p:nvGrpSpPr>
        <p:grpSpPr>
          <a:xfrm>
            <a:off x="4506507" y="347730"/>
            <a:ext cx="4239397" cy="4844183"/>
            <a:chOff x="164652" y="347730"/>
            <a:chExt cx="4239397" cy="4844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1A0DB3-2F81-65FE-9EEB-D2C7D42E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52" y="347730"/>
              <a:ext cx="4239397" cy="47957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4846D-AB82-F58E-4345-0542C6DF980D}"/>
                </a:ext>
              </a:extLst>
            </p:cNvPr>
            <p:cNvSpPr txBox="1"/>
            <p:nvPr/>
          </p:nvSpPr>
          <p:spPr>
            <a:xfrm>
              <a:off x="1210376" y="4961081"/>
              <a:ext cx="2147950" cy="230832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</a:t>
              </a:r>
              <a:r>
                <a:rPr lang="en-US" sz="900" dirty="0" err="1"/>
                <a:t>een</a:t>
              </a:r>
              <a:r>
                <a:rPr lang="en-US" sz="900" dirty="0"/>
                <a:t> laptop)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91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4605</TotalTime>
  <Words>1489</Words>
  <Application>Microsoft Macintosh PowerPoint</Application>
  <PresentationFormat>On-screen Show (16:9)</PresentationFormat>
  <Paragraphs>248</Paragraphs>
  <Slides>29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291</cp:revision>
  <dcterms:created xsi:type="dcterms:W3CDTF">2019-12-06T15:20:23Z</dcterms:created>
  <dcterms:modified xsi:type="dcterms:W3CDTF">2026-02-19T13:01:53Z</dcterms:modified>
</cp:coreProperties>
</file>